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7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5" r:id="rId16"/>
    <p:sldId id="258" r:id="rId17"/>
    <p:sldId id="259" r:id="rId18"/>
    <p:sldId id="260" r:id="rId19"/>
    <p:sldId id="261" r:id="rId20"/>
    <p:sldId id="281" r:id="rId21"/>
    <p:sldId id="282" r:id="rId22"/>
    <p:sldId id="280" r:id="rId23"/>
    <p:sldId id="283" r:id="rId24"/>
    <p:sldId id="262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6148-EB65-4474-A161-FDAAF4C66B17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D1860-12EA-4FEC-95A0-299EC8CFD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3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62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component library is installed, just add elements shown at the bottom of the demo.</a:t>
            </a:r>
          </a:p>
          <a:p>
            <a:r>
              <a:rPr lang="en-GB" dirty="0"/>
              <a:t>Documentation</a:t>
            </a:r>
            <a:r>
              <a:rPr lang="en-GB" baseline="0" dirty="0"/>
              <a:t> page gives instructions to specify parameters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discuss</a:t>
            </a:r>
            <a:r>
              <a:rPr lang="en-GB" baseline="0" dirty="0"/>
              <a:t> the search API…</a:t>
            </a:r>
          </a:p>
          <a:p>
            <a:r>
              <a:rPr lang="en-GB" baseline="0" dirty="0"/>
              <a:t>Web search feeds nicely into API search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9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an example</a:t>
            </a:r>
            <a:r>
              <a:rPr lang="en-GB" baseline="0" dirty="0"/>
              <a:t> of a web search</a:t>
            </a:r>
          </a:p>
          <a:p>
            <a:r>
              <a:rPr lang="en-GB" baseline="0" dirty="0"/>
              <a:t>*click when mentioning DHFR*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3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 to the API search, using API documentation to</a:t>
            </a:r>
            <a:r>
              <a:rPr lang="en-GB" baseline="0" dirty="0"/>
              <a:t> demonstrate</a:t>
            </a:r>
          </a:p>
          <a:p>
            <a:r>
              <a:rPr lang="en-GB" baseline="0" dirty="0"/>
              <a:t>Group is ‘Search’ *click*</a:t>
            </a:r>
          </a:p>
          <a:p>
            <a:r>
              <a:rPr lang="en-GB" baseline="0" dirty="0"/>
              <a:t>Also get URL for search API *click*</a:t>
            </a:r>
          </a:p>
          <a:p>
            <a:r>
              <a:rPr lang="en-GB" baseline="0" dirty="0"/>
              <a:t>*Move to next slide for URL description*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2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List</a:t>
            </a:r>
            <a:r>
              <a:rPr lang="en-GB" baseline="0" dirty="0"/>
              <a:t> of search queries in documentation, for example…</a:t>
            </a:r>
          </a:p>
          <a:p>
            <a:r>
              <a:rPr lang="en-GB" baseline="0" dirty="0"/>
              <a:t>*click* PDB ID</a:t>
            </a:r>
          </a:p>
          <a:p>
            <a:r>
              <a:rPr lang="en-GB" baseline="0" dirty="0"/>
              <a:t>*click* deposition year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0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interactive</a:t>
            </a:r>
            <a:r>
              <a:rPr lang="en-GB" baseline="0" dirty="0"/>
              <a:t> </a:t>
            </a:r>
            <a:r>
              <a:rPr lang="en-GB" dirty="0"/>
              <a:t>example call for the search documentation</a:t>
            </a:r>
          </a:p>
          <a:p>
            <a:r>
              <a:rPr lang="en-GB" dirty="0"/>
              <a:t>*click*</a:t>
            </a:r>
            <a:r>
              <a:rPr lang="en-GB" baseline="0" dirty="0"/>
              <a:t> Our search is powered by </a:t>
            </a:r>
            <a:r>
              <a:rPr lang="en-GB" baseline="0" dirty="0" err="1"/>
              <a:t>Solr</a:t>
            </a:r>
            <a:endParaRPr lang="en-GB" baseline="0" dirty="0"/>
          </a:p>
          <a:p>
            <a:r>
              <a:rPr lang="en-GB" baseline="0" dirty="0"/>
              <a:t>*click* Link here to access documentation for building </a:t>
            </a:r>
            <a:r>
              <a:rPr lang="en-GB" baseline="0" dirty="0" err="1"/>
              <a:t>Solr</a:t>
            </a:r>
            <a:r>
              <a:rPr lang="en-GB" baseline="0" dirty="0"/>
              <a:t> calls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4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same example search</a:t>
            </a:r>
            <a:r>
              <a:rPr lang="en-GB" baseline="0" dirty="0"/>
              <a:t> as in our web search</a:t>
            </a:r>
          </a:p>
          <a:p>
            <a:r>
              <a:rPr lang="en-GB" baseline="0" dirty="0"/>
              <a:t>URL given back</a:t>
            </a:r>
          </a:p>
          <a:p>
            <a:r>
              <a:rPr lang="en-GB" baseline="0" dirty="0"/>
              <a:t>If we look closer *click* can see queries in same format as web search URL *click*</a:t>
            </a:r>
          </a:p>
          <a:p>
            <a:r>
              <a:rPr lang="en-GB" baseline="0" dirty="0"/>
              <a:t>Significant difference *click* is in the linking of multiple queries</a:t>
            </a:r>
          </a:p>
          <a:p>
            <a:r>
              <a:rPr lang="en-GB" baseline="0" dirty="0"/>
              <a:t>Using word AND enables options for OR and NOT as well.</a:t>
            </a:r>
          </a:p>
          <a:p>
            <a:r>
              <a:rPr lang="en-GB" baseline="0" dirty="0"/>
              <a:t>Still ‘&amp;’ to separate different search parameters, e.g. result format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7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ResponseHeader</a:t>
            </a:r>
            <a:r>
              <a:rPr lang="en-GB" baseline="0" dirty="0"/>
              <a:t> gives status and the search parameters </a:t>
            </a:r>
          </a:p>
          <a:p>
            <a:r>
              <a:rPr lang="en-GB" baseline="0" dirty="0"/>
              <a:t>Parameters show difference in linking types:</a:t>
            </a:r>
          </a:p>
          <a:p>
            <a:r>
              <a:rPr lang="en-GB" baseline="0" dirty="0"/>
              <a:t>Queries contain ‘ AND ‘ while result format, separated in URL by ‘&amp;’ is a separate parameter</a:t>
            </a:r>
          </a:p>
          <a:p>
            <a:r>
              <a:rPr lang="en-GB" baseline="0" dirty="0"/>
              <a:t>Final: for this example, the list of entry authors is shown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5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3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12208933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9217" y="6310314"/>
            <a:ext cx="1945216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254135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ch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21370" y="6283214"/>
            <a:ext cx="6186613" cy="481408"/>
          </a:xfrm>
        </p:spPr>
        <p:txBody>
          <a:bodyPr anchor="ctr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52849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6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3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8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7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ADE2-55F1-4BC7-8373-39E4CFF1CC8D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65C9C-E3AD-4919-A44C-E6F1C697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i.ac.uk/pdbe/entry/search/index?molecule_name:&#8220;Dihydrofolate%20reductase%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entry/search/index?molecule_name:&#8220;Dihydrofolate%20reductase%2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entry/search/index?molecule_name:&#8220;Dihydrofolate%20reductase%22&amp;organism_scientific_name:%22Homo%20sapiens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entry/search/index?molecule_name:&#8220;Dihydrofolate%20reductase%22&amp;organism_scientific_name:%22Homo%20sapiens%2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7797" y="2443942"/>
            <a:ext cx="5932516" cy="3549534"/>
          </a:xfrm>
          <a:prstGeom prst="rect">
            <a:avLst/>
          </a:prstGeom>
          <a:solidFill>
            <a:srgbClr val="316D5D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Subtitle 5"/>
          <p:cNvSpPr>
            <a:spLocks noGrp="1"/>
          </p:cNvSpPr>
          <p:nvPr>
            <p:ph type="subTitle" idx="1"/>
          </p:nvPr>
        </p:nvSpPr>
        <p:spPr>
          <a:xfrm>
            <a:off x="1896631" y="2751169"/>
            <a:ext cx="3780962" cy="1805795"/>
          </a:xfrm>
        </p:spPr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Mihaly Varadi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ECCB 2018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Athens, 8</a:t>
            </a:r>
            <a:r>
              <a:rPr lang="en-US" sz="1600" baseline="30000" dirty="0">
                <a:latin typeface="Century Gothic" panose="020B0502020202020204" pitchFamily="34" charset="0"/>
              </a:rPr>
              <a:t>th</a:t>
            </a:r>
            <a:r>
              <a:rPr lang="en-US" sz="1600" dirty="0">
                <a:latin typeface="Century Gothic" panose="020B0502020202020204" pitchFamily="34" charset="0"/>
              </a:rPr>
              <a:t> Sep</a:t>
            </a:r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1524000" y="525264"/>
            <a:ext cx="9144000" cy="68571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800" dirty="0">
                <a:latin typeface="Century Gothic" panose="020B0502020202020204" pitchFamily="34" charset="0"/>
              </a:rPr>
              <a:t>Protein Data Bank in Europe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0" y="1265369"/>
            <a:ext cx="9144000" cy="614363"/>
          </a:xfrm>
        </p:spPr>
        <p:txBody>
          <a:bodyPr/>
          <a:lstStyle/>
          <a:p>
            <a:pPr algn="ctr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PDBe.org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 bwMode="auto">
          <a:xfrm>
            <a:off x="7090604" y="3384226"/>
            <a:ext cx="3674378" cy="5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</a:t>
            </a:r>
            <a:r>
              <a:rPr lang="en-GB" sz="2800" b="1" kern="0" dirty="0" err="1">
                <a:latin typeface="Century Gothic" panose="020B0502020202020204" pitchFamily="34" charset="0"/>
              </a:rPr>
              <a:t>proteindatabank</a:t>
            </a:r>
            <a:endParaRPr lang="en-GB" sz="2800" b="1" kern="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08" y="2748824"/>
            <a:ext cx="541704" cy="541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66" y="3344914"/>
            <a:ext cx="576218" cy="576218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 bwMode="auto">
          <a:xfrm>
            <a:off x="7070526" y="4004300"/>
            <a:ext cx="3694456" cy="55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@</a:t>
            </a:r>
            <a:r>
              <a:rPr lang="en-GB" sz="2800" b="1" kern="0" dirty="0" err="1">
                <a:latin typeface="Century Gothic" panose="020B0502020202020204" pitchFamily="34" charset="0"/>
              </a:rPr>
              <a:t>PDBeurope</a:t>
            </a:r>
            <a:endParaRPr lang="en-GB" sz="2800" b="1" kern="0" dirty="0">
              <a:latin typeface="Century Gothic" panose="020B0502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 bwMode="auto">
          <a:xfrm>
            <a:off x="7094788" y="2761306"/>
            <a:ext cx="3753321" cy="71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pdbhelp@ebi.ac.uk</a:t>
            </a:r>
          </a:p>
        </p:txBody>
      </p:sp>
      <p:sp>
        <p:nvSpPr>
          <p:cNvPr id="18" name="Shape 70"/>
          <p:cNvSpPr txBox="1"/>
          <p:nvPr/>
        </p:nvSpPr>
        <p:spPr>
          <a:xfrm>
            <a:off x="7081872" y="5176744"/>
            <a:ext cx="3832739" cy="6255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800" b="1" dirty="0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pdbart</a:t>
            </a:r>
            <a:endParaRPr lang="en-US" sz="2800" b="1" dirty="0">
              <a:solidFill>
                <a:schemeClr val="lt1"/>
              </a:solidFill>
              <a:latin typeface="Century Gothic" panose="020B0502020202020204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Shape 73" descr="Pinterest-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595" y="5174357"/>
            <a:ext cx="553875" cy="5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71" descr="instagram-Logo-PNG-Transparent-Background-downloa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109" y="4556965"/>
            <a:ext cx="565075" cy="5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72"/>
          <p:cNvSpPr txBox="1"/>
          <p:nvPr/>
        </p:nvSpPr>
        <p:spPr>
          <a:xfrm>
            <a:off x="7077193" y="4591400"/>
            <a:ext cx="3687789" cy="4951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800" b="1" dirty="0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pdbeurope</a:t>
            </a:r>
            <a:endParaRPr lang="en-US" sz="2800" b="1" dirty="0">
              <a:solidFill>
                <a:schemeClr val="lt1"/>
              </a:solidFill>
              <a:latin typeface="Century Gothic" panose="020B0502020202020204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3339" r="4779" b="3339"/>
          <a:stretch/>
        </p:blipFill>
        <p:spPr>
          <a:xfrm>
            <a:off x="6456727" y="3968283"/>
            <a:ext cx="498744" cy="4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9924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17" t="4417" r="3108" b="5109"/>
          <a:stretch/>
        </p:blipFill>
        <p:spPr>
          <a:xfrm>
            <a:off x="1524000" y="1119978"/>
            <a:ext cx="9144000" cy="4902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62" t="38434" r="65595" b="57505"/>
          <a:stretch/>
        </p:blipFill>
        <p:spPr>
          <a:xfrm>
            <a:off x="1634359" y="2740379"/>
            <a:ext cx="8883067" cy="64920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926735" y="3575169"/>
            <a:ext cx="5646675" cy="2478794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URL contains information about the call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Host address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Defining </a:t>
            </a:r>
            <a:r>
              <a:rPr lang="en-GB" kern="0" dirty="0" err="1">
                <a:latin typeface="Century Gothic" panose="020B0502020202020204" pitchFamily="34" charset="0"/>
              </a:rPr>
              <a:t>PDBe</a:t>
            </a:r>
            <a:r>
              <a:rPr lang="en-GB" kern="0" dirty="0">
                <a:latin typeface="Century Gothic" panose="020B0502020202020204" pitchFamily="34" charset="0"/>
              </a:rPr>
              <a:t> search API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Always “</a:t>
            </a:r>
            <a:r>
              <a:rPr lang="en-GB" kern="0" dirty="0" err="1">
                <a:latin typeface="Century Gothic" panose="020B0502020202020204" pitchFamily="34" charset="0"/>
              </a:rPr>
              <a:t>pdb</a:t>
            </a:r>
            <a:r>
              <a:rPr lang="en-GB" kern="0" dirty="0">
                <a:latin typeface="Century Gothic" panose="020B0502020202020204" pitchFamily="34" charset="0"/>
              </a:rPr>
              <a:t>/select?” for search API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The query given as input</a:t>
            </a:r>
          </a:p>
        </p:txBody>
      </p:sp>
      <p:sp>
        <p:nvSpPr>
          <p:cNvPr id="10" name="Left Bracket 9"/>
          <p:cNvSpPr/>
          <p:nvPr/>
        </p:nvSpPr>
        <p:spPr bwMode="auto">
          <a:xfrm rot="-5400000">
            <a:off x="4000101" y="1983913"/>
            <a:ext cx="204954" cy="2492782"/>
          </a:xfrm>
          <a:prstGeom prst="leftBracke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11" name="Left Bracket 10"/>
          <p:cNvSpPr/>
          <p:nvPr/>
        </p:nvSpPr>
        <p:spPr bwMode="auto">
          <a:xfrm rot="-5400000">
            <a:off x="6219496" y="2131974"/>
            <a:ext cx="210212" cy="2191403"/>
          </a:xfrm>
          <a:prstGeom prst="leftBracke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12" name="Left Bracket 11"/>
          <p:cNvSpPr/>
          <p:nvPr/>
        </p:nvSpPr>
        <p:spPr bwMode="auto">
          <a:xfrm rot="-5400000">
            <a:off x="8235375" y="2267295"/>
            <a:ext cx="210214" cy="1920759"/>
          </a:xfrm>
          <a:prstGeom prst="leftBracke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13" name="Left Bracket 12"/>
          <p:cNvSpPr/>
          <p:nvPr/>
        </p:nvSpPr>
        <p:spPr bwMode="auto">
          <a:xfrm rot="-5400000">
            <a:off x="9734806" y="2683366"/>
            <a:ext cx="215471" cy="1083360"/>
          </a:xfrm>
          <a:prstGeom prst="leftBracke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16626"/>
            <a:ext cx="12192000" cy="640080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34299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38" t="9806" r="27584" b="20582"/>
          <a:stretch/>
        </p:blipFill>
        <p:spPr>
          <a:xfrm>
            <a:off x="1524000" y="993228"/>
            <a:ext cx="9144000" cy="50922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057401" y="2412126"/>
            <a:ext cx="2099441" cy="28377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067907" y="4692876"/>
            <a:ext cx="3492000" cy="28377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499" t="29418" r="77628" b="67134"/>
          <a:stretch/>
        </p:blipFill>
        <p:spPr>
          <a:xfrm>
            <a:off x="2145422" y="2301786"/>
            <a:ext cx="4130520" cy="504456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500" t="60708" r="67320" b="35943"/>
          <a:stretch/>
        </p:blipFill>
        <p:spPr>
          <a:xfrm>
            <a:off x="2124396" y="4619849"/>
            <a:ext cx="6812775" cy="489857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</a:rPr>
              <a:t>PDBe.org/API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6626"/>
            <a:ext cx="12192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41125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600196" y="2837796"/>
            <a:ext cx="4495804" cy="34684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71" t="5496" r="9508" b="15194"/>
          <a:stretch/>
        </p:blipFill>
        <p:spPr>
          <a:xfrm>
            <a:off x="1539766" y="1446970"/>
            <a:ext cx="9144626" cy="468581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</a:rPr>
              <a:t>PDBe.org/API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697015" y="1478503"/>
            <a:ext cx="6907924" cy="39759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524" t="6444" r="11114" b="87952"/>
          <a:stretch/>
        </p:blipFill>
        <p:spPr>
          <a:xfrm>
            <a:off x="1650122" y="1466191"/>
            <a:ext cx="8907516" cy="43603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6626"/>
            <a:ext cx="12192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36361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600196" y="2837796"/>
            <a:ext cx="4495804" cy="34684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71" t="5496" r="9508" b="15194"/>
          <a:stretch/>
        </p:blipFill>
        <p:spPr>
          <a:xfrm>
            <a:off x="1539766" y="1446970"/>
            <a:ext cx="9144626" cy="4685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2579" t="4552" r="38629" b="91515"/>
          <a:stretch/>
        </p:blipFill>
        <p:spPr>
          <a:xfrm>
            <a:off x="1629102" y="3502936"/>
            <a:ext cx="8489729" cy="48379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3" name="Rectangle 2"/>
          <p:cNvSpPr/>
          <p:nvPr/>
        </p:nvSpPr>
        <p:spPr bwMode="auto">
          <a:xfrm>
            <a:off x="4219903" y="2569777"/>
            <a:ext cx="4981904" cy="288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284" t="24767" r="19216" b="70729"/>
          <a:stretch/>
        </p:blipFill>
        <p:spPr>
          <a:xfrm>
            <a:off x="1660633" y="2482720"/>
            <a:ext cx="8944304" cy="43983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5557340" y="2343019"/>
            <a:ext cx="599090" cy="1765738"/>
          </a:xfrm>
          <a:prstGeom prst="rect">
            <a:avLst/>
          </a:prstGeom>
          <a:noFill/>
          <a:ln w="57150" cap="flat" cmpd="sng" algn="ctr">
            <a:solidFill>
              <a:srgbClr val="093CA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847909" y="4371408"/>
            <a:ext cx="5646675" cy="2116449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Search API URL differs in linking queries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Uses ‘ AND ’ rather than ‘&amp;’ 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Otherwise, query terms interchangeable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6626"/>
            <a:ext cx="12192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41339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52902" y="966313"/>
            <a:ext cx="9049784" cy="5198005"/>
            <a:chOff x="28902" y="966312"/>
            <a:chExt cx="9049784" cy="51980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9375" r="36215" b="61390"/>
            <a:stretch/>
          </p:blipFill>
          <p:spPr>
            <a:xfrm>
              <a:off x="28902" y="966312"/>
              <a:ext cx="9049784" cy="23320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3114" r="36215" b="21112"/>
            <a:stretch/>
          </p:blipFill>
          <p:spPr>
            <a:xfrm>
              <a:off x="28902" y="3310754"/>
              <a:ext cx="9049784" cy="2853563"/>
            </a:xfrm>
            <a:prstGeom prst="rect">
              <a:avLst/>
            </a:prstGeom>
          </p:spPr>
        </p:pic>
      </p:grp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5809605" y="2567453"/>
            <a:ext cx="4511554" cy="3407678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Search results as JSON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Summary in </a:t>
            </a:r>
            <a:r>
              <a:rPr lang="en-GB" kern="0" dirty="0" err="1">
                <a:latin typeface="Century Gothic" panose="020B0502020202020204" pitchFamily="34" charset="0"/>
              </a:rPr>
              <a:t>responseHeader</a:t>
            </a:r>
            <a:endParaRPr lang="en-GB" kern="0" dirty="0">
              <a:latin typeface="Century Gothic" panose="020B0502020202020204" pitchFamily="34" charset="0"/>
            </a:endParaRP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Response gives no. of hits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Results found in docs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Given as dictionary </a:t>
            </a:r>
          </a:p>
          <a:p>
            <a:pPr lvl="1">
              <a:buClr>
                <a:schemeClr val="accent6"/>
              </a:buClr>
            </a:pPr>
            <a:r>
              <a:rPr lang="en-GB" kern="0" dirty="0">
                <a:latin typeface="Century Gothic" panose="020B0502020202020204" pitchFamily="34" charset="0"/>
              </a:rPr>
              <a:t>Values for each parameter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682971" y="1072055"/>
            <a:ext cx="8638188" cy="124547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43398" y="2556702"/>
            <a:ext cx="1577870" cy="58329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79411" y="3053649"/>
            <a:ext cx="3344078" cy="314220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606095" y="3372582"/>
            <a:ext cx="1583968" cy="144909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</a:rPr>
              <a:t>PDBe.org/API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16626"/>
            <a:ext cx="12192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184227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</a:rPr>
              <a:t>PDBe</a:t>
            </a:r>
            <a:r>
              <a:rPr lang="en-US" dirty="0">
                <a:latin typeface="Century Gothic" panose="020B0502020202020204" pitchFamily="34" charset="0"/>
              </a:rPr>
              <a:t> component library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398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81"/>
            <a:ext cx="12192000" cy="6803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PDB component library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PDBe.org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227" t="29687" r="11054" b="32292"/>
          <a:stretch/>
        </p:blipFill>
        <p:spPr>
          <a:xfrm>
            <a:off x="6831982" y="2195786"/>
            <a:ext cx="3693506" cy="332871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0883" y="1236607"/>
            <a:ext cx="8406382" cy="466725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Number of components available for website integration</a:t>
            </a:r>
          </a:p>
          <a:p>
            <a:pPr lvl="1">
              <a:buClr>
                <a:schemeClr val="accent6"/>
              </a:buClr>
            </a:pPr>
            <a:r>
              <a:rPr lang="en-GB" dirty="0" err="1">
                <a:latin typeface="Century Gothic" panose="020B0502020202020204" pitchFamily="34" charset="0"/>
              </a:rPr>
              <a:t>LiteMol</a:t>
            </a:r>
            <a:endParaRPr lang="en-GB" dirty="0">
              <a:latin typeface="Century Gothic" panose="020B0502020202020204" pitchFamily="34" charset="0"/>
            </a:endParaRP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PDB Links</a:t>
            </a: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Sequence feature view</a:t>
            </a: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PDB Residue interactions</a:t>
            </a:r>
          </a:p>
          <a:p>
            <a:pPr>
              <a:buClr>
                <a:schemeClr val="accent6"/>
              </a:buClr>
            </a:pPr>
            <a:endParaRPr lang="en-GB" dirty="0">
              <a:latin typeface="Century Gothic" panose="020B0502020202020204" pitchFamily="34" charset="0"/>
            </a:endParaRPr>
          </a:p>
          <a:p>
            <a:pPr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More details on components page</a:t>
            </a: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Find in Popular links at PDBe.org</a:t>
            </a:r>
          </a:p>
          <a:p>
            <a:pPr>
              <a:buClr>
                <a:schemeClr val="accent6"/>
              </a:buClr>
            </a:pP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002379" y="4905829"/>
            <a:ext cx="2315792" cy="4502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5331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PDBe.org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76" t="13921" r="59692" b="58995"/>
          <a:stretch/>
        </p:blipFill>
        <p:spPr>
          <a:xfrm>
            <a:off x="1759679" y="339260"/>
            <a:ext cx="4987484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76" t="33428" r="25509" b="28882"/>
          <a:stretch/>
        </p:blipFill>
        <p:spPr>
          <a:xfrm>
            <a:off x="1524000" y="2978727"/>
            <a:ext cx="9055646" cy="26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7952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PDBe.org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6" t="22633" r="37967" b="25284"/>
          <a:stretch/>
        </p:blipFill>
        <p:spPr>
          <a:xfrm>
            <a:off x="1656428" y="2396836"/>
            <a:ext cx="7772401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6" t="13921" r="59692" b="58995"/>
          <a:stretch/>
        </p:blipFill>
        <p:spPr>
          <a:xfrm>
            <a:off x="1759679" y="339260"/>
            <a:ext cx="4987484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53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PDBe.org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76" t="13921" r="59692" b="58995"/>
          <a:stretch/>
        </p:blipFill>
        <p:spPr>
          <a:xfrm>
            <a:off x="1759679" y="339260"/>
            <a:ext cx="4987484" cy="198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89" t="30398" r="34134" b="34943"/>
          <a:stretch/>
        </p:blipFill>
        <p:spPr>
          <a:xfrm>
            <a:off x="1524000" y="3034145"/>
            <a:ext cx="8285018" cy="25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34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Programmatic search in </a:t>
            </a:r>
            <a:r>
              <a:rPr lang="en-US" dirty="0" err="1">
                <a:latin typeface="Century Gothic" panose="020B0502020202020204" pitchFamily="34" charset="0"/>
              </a:rPr>
              <a:t>PDBe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40864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436282"/>
            <a:ext cx="7229475" cy="46005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227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Topology viewer</a:t>
            </a:r>
          </a:p>
        </p:txBody>
      </p:sp>
    </p:spTree>
    <p:extLst>
      <p:ext uri="{BB962C8B-B14F-4D97-AF65-F5344CB8AC3E}">
        <p14:creationId xmlns:p14="http://schemas.microsoft.com/office/powerpoint/2010/main" val="4036692411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227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PDB prints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2379997"/>
            <a:ext cx="71818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75035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895908"/>
            <a:ext cx="8258175" cy="45624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68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PDB </a:t>
            </a:r>
            <a:r>
              <a:rPr lang="en-GB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UniProt</a:t>
            </a: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 viewer (</a:t>
            </a:r>
            <a:r>
              <a:rPr lang="en-GB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UniPDB</a:t>
            </a: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628517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68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PDB residue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446934"/>
            <a:ext cx="71723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689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227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LiteMol</a:t>
            </a:r>
            <a:endParaRPr lang="en-GB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PDBe.org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447" y="948537"/>
            <a:ext cx="6205105" cy="567159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/>
          <a:srcRect l="9916" t="17142" r="13403" b="23142"/>
          <a:stretch/>
        </p:blipFill>
        <p:spPr bwMode="auto">
          <a:xfrm>
            <a:off x="6827521" y="4100628"/>
            <a:ext cx="2133600" cy="63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553486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Hands-on part!</a:t>
            </a:r>
            <a:endParaRPr lang="en-GB" sz="4000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9CFE7-C827-1C48-82AD-E5C96C3E8247}"/>
              </a:ext>
            </a:extLst>
          </p:cNvPr>
          <p:cNvSpPr txBox="1"/>
          <p:nvPr/>
        </p:nvSpPr>
        <p:spPr>
          <a:xfrm>
            <a:off x="711201" y="3287485"/>
            <a:ext cx="10929257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github.com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uniprot-pdbe</a:t>
            </a:r>
            <a:r>
              <a:rPr lang="en-US" sz="4000" dirty="0">
                <a:solidFill>
                  <a:schemeClr val="bg1"/>
                </a:solidFill>
              </a:rPr>
              <a:t>/eccb2018/</a:t>
            </a:r>
          </a:p>
        </p:txBody>
      </p:sp>
    </p:spTree>
    <p:extLst>
      <p:ext uri="{BB962C8B-B14F-4D97-AF65-F5344CB8AC3E}">
        <p14:creationId xmlns:p14="http://schemas.microsoft.com/office/powerpoint/2010/main" val="138405679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2279"/>
          </a:xfrm>
        </p:spPr>
        <p:txBody>
          <a:bodyPr>
            <a:noAutofit/>
          </a:bodyPr>
          <a:lstStyle/>
          <a:p>
            <a:pPr algn="ctr"/>
            <a:r>
              <a:rPr lang="en-GB" sz="4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PDBe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 web search is based on the API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1007362"/>
            <a:ext cx="8153400" cy="4351338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Initial queries typed into autocomplete search bar</a:t>
            </a:r>
          </a:p>
          <a:p>
            <a:pPr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Can then refine search by additional queries</a:t>
            </a: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These are the facets on the left-hand side</a:t>
            </a:r>
          </a:p>
          <a:p>
            <a:pPr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URL contains the queries involved in the search</a:t>
            </a:r>
          </a:p>
          <a:p>
            <a:pPr lvl="1">
              <a:buClr>
                <a:schemeClr val="accent6"/>
              </a:buClr>
            </a:pPr>
            <a:r>
              <a:rPr lang="en-GB" dirty="0">
                <a:latin typeface="Century Gothic" panose="020B0502020202020204" pitchFamily="34" charset="0"/>
              </a:rPr>
              <a:t>Directly corresponding to API calls</a:t>
            </a:r>
          </a:p>
          <a:p>
            <a:pPr marL="355600" lvl="1" indent="0">
              <a:buClr>
                <a:schemeClr val="accent6"/>
              </a:buClr>
              <a:buNone/>
            </a:pP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564" t="8944" r="3157" b="70797"/>
          <a:stretch/>
        </p:blipFill>
        <p:spPr>
          <a:xfrm>
            <a:off x="2325149" y="4183598"/>
            <a:ext cx="7541701" cy="22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27033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Query = molecule_name:“</a:t>
            </a:r>
            <a:r>
              <a:rPr lang="en-GB" sz="4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Dihydrofolate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 reductase”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7" t="13039" r="3108" b="9590"/>
          <a:stretch/>
        </p:blipFill>
        <p:spPr>
          <a:xfrm>
            <a:off x="1600200" y="1027033"/>
            <a:ext cx="9067800" cy="4157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755932" y="1828787"/>
            <a:ext cx="1860331" cy="4572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42090" y="5349310"/>
            <a:ext cx="8925910" cy="12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>
                <a:latin typeface="Century Gothic" panose="020B0502020202020204" pitchFamily="34" charset="0"/>
                <a:hlinkClick r:id="rId4"/>
              </a:rPr>
              <a:t>http://www.ebi.ac.uk/</a:t>
            </a:r>
            <a:r>
              <a:rPr lang="en-GB" kern="0" dirty="0" err="1">
                <a:latin typeface="Century Gothic" panose="020B0502020202020204" pitchFamily="34" charset="0"/>
                <a:hlinkClick r:id="rId4"/>
              </a:rPr>
              <a:t>pdbe</a:t>
            </a:r>
            <a:r>
              <a:rPr lang="en-GB" kern="0" dirty="0">
                <a:latin typeface="Century Gothic" panose="020B0502020202020204" pitchFamily="34" charset="0"/>
                <a:hlinkClick r:id="rId4"/>
              </a:rPr>
              <a:t>/entry/search/index?molecule_name:“</a:t>
            </a:r>
            <a:r>
              <a:rPr lang="en-GB" kern="0" dirty="0" err="1">
                <a:latin typeface="Century Gothic" panose="020B0502020202020204" pitchFamily="34" charset="0"/>
                <a:hlinkClick r:id="rId4"/>
              </a:rPr>
              <a:t>Dihydrofolate</a:t>
            </a:r>
            <a:r>
              <a:rPr lang="en-GB" kern="0" dirty="0">
                <a:latin typeface="Century Gothic" panose="020B0502020202020204" pitchFamily="34" charset="0"/>
                <a:hlinkClick r:id="rId4"/>
              </a:rPr>
              <a:t> reductase” </a:t>
            </a:r>
            <a:endParaRPr lang="en-GB" kern="0" dirty="0">
              <a:latin typeface="Century Gothic" panose="020B0502020202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</p:spTree>
    <p:extLst>
      <p:ext uri="{BB962C8B-B14F-4D97-AF65-F5344CB8AC3E}">
        <p14:creationId xmlns:p14="http://schemas.microsoft.com/office/powerpoint/2010/main" val="72603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061540"/>
            <a:ext cx="8153400" cy="4351338"/>
          </a:xfrm>
        </p:spPr>
        <p:txBody>
          <a:bodyPr/>
          <a:lstStyle/>
          <a:p>
            <a:endParaRPr lang="en-GB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7" t="13039" r="3108" b="9590"/>
          <a:stretch/>
        </p:blipFill>
        <p:spPr>
          <a:xfrm>
            <a:off x="1600200" y="1027033"/>
            <a:ext cx="9067800" cy="4157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925" t="27177" r="45445" b="61968"/>
          <a:stretch/>
        </p:blipFill>
        <p:spPr>
          <a:xfrm>
            <a:off x="3510456" y="1387353"/>
            <a:ext cx="5070529" cy="1576553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42090" y="5349310"/>
            <a:ext cx="8925910" cy="12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>
                <a:latin typeface="Century Gothic" panose="020B0502020202020204" pitchFamily="34" charset="0"/>
                <a:hlinkClick r:id="rId3"/>
              </a:rPr>
              <a:t>http://www.ebi.ac.uk/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pdbe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/entry/search/index?molecule_name:“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Dihydrofolate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 reductase” </a:t>
            </a:r>
            <a:endParaRPr lang="en-GB" kern="0" dirty="0">
              <a:latin typeface="Century Gothic" panose="020B0502020202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27033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Query = molecule_name:“</a:t>
            </a:r>
            <a:r>
              <a:rPr lang="en-GB" sz="4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Dihydrofolate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 reductase”</a:t>
            </a:r>
          </a:p>
        </p:txBody>
      </p:sp>
    </p:spTree>
    <p:extLst>
      <p:ext uri="{BB962C8B-B14F-4D97-AF65-F5344CB8AC3E}">
        <p14:creationId xmlns:p14="http://schemas.microsoft.com/office/powerpoint/2010/main" val="29607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5394813"/>
            <a:ext cx="7522779" cy="63583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Can narrow by additional facets/queries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7" t="13039" r="3108" b="9590"/>
          <a:stretch/>
        </p:blipFill>
        <p:spPr>
          <a:xfrm>
            <a:off x="1600200" y="1027033"/>
            <a:ext cx="9067800" cy="4157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524001" y="4455257"/>
            <a:ext cx="2774731" cy="67383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12192000" cy="1027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chemeClr val="accent6"/>
                </a:solidFill>
                <a:latin typeface="Century Gothic" panose="020B0502020202020204" pitchFamily="34" charset="0"/>
              </a:rPr>
              <a:t>Query = molecule_name:“Dihydrofolate reductase”</a:t>
            </a:r>
            <a:endParaRPr lang="en-GB" sz="4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4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6" t="13039" r="3350" b="8944"/>
          <a:stretch/>
        </p:blipFill>
        <p:spPr>
          <a:xfrm>
            <a:off x="1587064" y="1021493"/>
            <a:ext cx="9068400" cy="419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314498" y="1828787"/>
            <a:ext cx="2301765" cy="70946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42090" y="5349310"/>
            <a:ext cx="8925910" cy="12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>
                <a:latin typeface="Century Gothic" panose="020B0502020202020204" pitchFamily="34" charset="0"/>
                <a:hlinkClick r:id="rId3"/>
              </a:rPr>
              <a:t>http://www.ebi.ac.uk/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pdbe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/entry/search/index?molecule_name:“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Dihydrofolate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 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reductase”&amp;organism_scientific_name:"Homo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 sapiens” </a:t>
            </a:r>
            <a:endParaRPr lang="en-GB" kern="0" dirty="0">
              <a:latin typeface="Century Gothic" panose="020B0502020202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12192000" cy="1027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chemeClr val="accent6"/>
                </a:solidFill>
                <a:latin typeface="Century Gothic" panose="020B0502020202020204" pitchFamily="34" charset="0"/>
              </a:rPr>
              <a:t>Query = molecule_name:“Dihydrofolate reductase”</a:t>
            </a:r>
            <a:endParaRPr lang="en-GB" sz="4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3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6" t="13039" r="3350" b="8944"/>
          <a:stretch/>
        </p:blipFill>
        <p:spPr>
          <a:xfrm>
            <a:off x="1587064" y="1021493"/>
            <a:ext cx="9068400" cy="419790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42090" y="5349310"/>
            <a:ext cx="8925910" cy="12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>
                <a:latin typeface="Century Gothic" panose="020B0502020202020204" pitchFamily="34" charset="0"/>
                <a:hlinkClick r:id="rId3"/>
              </a:rPr>
              <a:t>http://www.ebi.ac.uk/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pdbe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/entry/search/index?molecule_name:“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Dihydrofolate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 </a:t>
            </a:r>
            <a:r>
              <a:rPr lang="en-GB" kern="0" dirty="0" err="1">
                <a:latin typeface="Century Gothic" panose="020B0502020202020204" pitchFamily="34" charset="0"/>
                <a:hlinkClick r:id="rId3"/>
              </a:rPr>
              <a:t>reductase”&amp;organism_scientific_name:"Homo</a:t>
            </a:r>
            <a:r>
              <a:rPr lang="en-GB" kern="0" dirty="0">
                <a:latin typeface="Century Gothic" panose="020B0502020202020204" pitchFamily="34" charset="0"/>
                <a:hlinkClick r:id="rId3"/>
              </a:rPr>
              <a:t> sapiens” </a:t>
            </a:r>
            <a:endParaRPr lang="en-GB" kern="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285" t="29312" r="46323" b="59554"/>
          <a:stretch/>
        </p:blipFill>
        <p:spPr>
          <a:xfrm>
            <a:off x="3132083" y="1418896"/>
            <a:ext cx="5891324" cy="157655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27033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Query = molecule_name:“</a:t>
            </a:r>
            <a:r>
              <a:rPr lang="en-GB" sz="4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Dihydrofolate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 reductase”</a:t>
            </a:r>
          </a:p>
        </p:txBody>
      </p:sp>
    </p:spTree>
    <p:extLst>
      <p:ext uri="{BB962C8B-B14F-4D97-AF65-F5344CB8AC3E}">
        <p14:creationId xmlns:p14="http://schemas.microsoft.com/office/powerpoint/2010/main" val="196197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26"/>
            <a:ext cx="12192000" cy="640080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Search in the documentation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17" t="4417" r="3108" b="5109"/>
          <a:stretch/>
        </p:blipFill>
        <p:spPr>
          <a:xfrm>
            <a:off x="1524000" y="1119978"/>
            <a:ext cx="9144000" cy="4902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197368" y="1623848"/>
            <a:ext cx="630621" cy="331076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68664" y="2895598"/>
            <a:ext cx="3139970" cy="331076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Century Gothic" panose="020B0502020202020204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790027" y="6362044"/>
            <a:ext cx="4639960" cy="481408"/>
          </a:xfrm>
          <a:prstGeom prst="rect">
            <a:avLst/>
          </a:prstGeom>
        </p:spPr>
        <p:txBody>
          <a:bodyPr/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6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PDBe.org/API</a:t>
            </a:r>
          </a:p>
        </p:txBody>
      </p:sp>
    </p:spTree>
    <p:extLst>
      <p:ext uri="{BB962C8B-B14F-4D97-AF65-F5344CB8AC3E}">
        <p14:creationId xmlns:p14="http://schemas.microsoft.com/office/powerpoint/2010/main" val="30607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748</Words>
  <Application>Microsoft Macintosh PowerPoint</Application>
  <PresentationFormat>Widescreen</PresentationFormat>
  <Paragraphs>117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Century Gothic</vt:lpstr>
      <vt:lpstr>Helvetica Neue</vt:lpstr>
      <vt:lpstr>HelveticaNeueLT Pro 35 Th</vt:lpstr>
      <vt:lpstr>HelveticaNeueLT Pro 45 Lt</vt:lpstr>
      <vt:lpstr>Office Theme</vt:lpstr>
      <vt:lpstr>Protein Data Bank in Europe</vt:lpstr>
      <vt:lpstr>Programmatic search in PDBe</vt:lpstr>
      <vt:lpstr>PDBe web search is based on the API</vt:lpstr>
      <vt:lpstr>Query = molecule_name:“Dihydrofolate reductase”</vt:lpstr>
      <vt:lpstr>Query = molecule_name:“Dihydrofolate reductase”</vt:lpstr>
      <vt:lpstr>PowerPoint Presentation</vt:lpstr>
      <vt:lpstr>PowerPoint Presentation</vt:lpstr>
      <vt:lpstr>Query = molecule_name:“Dihydrofolate reductase”</vt:lpstr>
      <vt:lpstr>Search in the documentation page</vt:lpstr>
      <vt:lpstr>Search in the documentation page</vt:lpstr>
      <vt:lpstr>PowerPoint Presentation</vt:lpstr>
      <vt:lpstr>PowerPoint Presentation</vt:lpstr>
      <vt:lpstr>PowerPoint Presentation</vt:lpstr>
      <vt:lpstr>PowerPoint Presentation</vt:lpstr>
      <vt:lpstr>PDBe component library</vt:lpstr>
      <vt:lpstr>PDB component library</vt:lpstr>
      <vt:lpstr>PowerPoint Presentation</vt:lpstr>
      <vt:lpstr>PowerPoint Presentation</vt:lpstr>
      <vt:lpstr>PowerPoint Presentation</vt:lpstr>
      <vt:lpstr>Topology viewer</vt:lpstr>
      <vt:lpstr>PDB prints</vt:lpstr>
      <vt:lpstr>PowerPoint Presentation</vt:lpstr>
      <vt:lpstr>PowerPoint Presentation</vt:lpstr>
      <vt:lpstr>LiteMol</vt:lpstr>
      <vt:lpstr>Hands-on part!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PDB component library</dc:title>
  <dc:creator>Mihaly Varadi</dc:creator>
  <cp:lastModifiedBy>Microsoft Office User</cp:lastModifiedBy>
  <cp:revision>5</cp:revision>
  <dcterms:created xsi:type="dcterms:W3CDTF">2018-08-15T18:26:16Z</dcterms:created>
  <dcterms:modified xsi:type="dcterms:W3CDTF">2018-09-03T08:55:24Z</dcterms:modified>
</cp:coreProperties>
</file>